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2" r:id="rId14"/>
    <p:sldId id="273" r:id="rId15"/>
    <p:sldId id="275" r:id="rId16"/>
    <p:sldId id="276" r:id="rId17"/>
    <p:sldId id="277" r:id="rId18"/>
    <p:sldId id="278" r:id="rId19"/>
    <p:sldId id="279" r:id="rId20"/>
    <p:sldId id="285" r:id="rId21"/>
    <p:sldId id="283" r:id="rId22"/>
    <p:sldId id="284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350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Freeform 28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537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305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7492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916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1033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908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194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46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251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727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829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767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729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812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706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72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D6D1D91-2641-4DEE-BA3E-6D232FE69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2190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2" r:id="rId16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15816" y="1412875"/>
            <a:ext cx="4896544" cy="3171825"/>
          </a:xfrm>
        </p:spPr>
        <p:txBody>
          <a:bodyPr/>
          <a:lstStyle/>
          <a:p>
            <a:r>
              <a:rPr lang="ru-RU" sz="4800" b="1" i="1" dirty="0">
                <a:solidFill>
                  <a:schemeClr val="tx1"/>
                </a:solidFill>
                <a:effectLst/>
                <a:latin typeface="Arial" charset="0"/>
              </a:rPr>
              <a:t>РОДИТЕЛЯМ - </a:t>
            </a:r>
            <a:br>
              <a:rPr lang="ru-RU" sz="4800" b="1" i="1" dirty="0">
                <a:solidFill>
                  <a:schemeClr val="tx1"/>
                </a:solidFill>
                <a:effectLst/>
                <a:latin typeface="Arial" charset="0"/>
              </a:rPr>
            </a:br>
            <a:r>
              <a:rPr lang="ru-RU" sz="4800" b="1" i="1" dirty="0">
                <a:solidFill>
                  <a:schemeClr val="tx1"/>
                </a:solidFill>
                <a:effectLst/>
                <a:latin typeface="Arial" charset="0"/>
              </a:rPr>
              <a:t>О ПРАВИЛАХ</a:t>
            </a:r>
            <a:br>
              <a:rPr lang="ru-RU" sz="4800" b="1" i="1" dirty="0">
                <a:solidFill>
                  <a:schemeClr val="tx1"/>
                </a:solidFill>
                <a:effectLst/>
                <a:latin typeface="Arial" charset="0"/>
              </a:rPr>
            </a:br>
            <a:r>
              <a:rPr lang="ru-RU" sz="4800" b="1" i="1" dirty="0">
                <a:solidFill>
                  <a:schemeClr val="tx1"/>
                </a:solidFill>
                <a:effectLst/>
                <a:latin typeface="Arial" charset="0"/>
              </a:rPr>
              <a:t>ДОРОЖНОГО ДВИЖЕНИЯ</a:t>
            </a:r>
          </a:p>
        </p:txBody>
      </p:sp>
      <p:pic>
        <p:nvPicPr>
          <p:cNvPr id="2052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04813"/>
            <a:ext cx="2171700" cy="216217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436563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Arial" charset="0"/>
              </a:rPr>
              <a:t>ПРИЧИНЫ ДОРОЖНО –     ТРАНСПОРТНЫХ </a:t>
            </a:r>
            <a:r>
              <a:rPr lang="ru-RU" sz="3200" b="1" dirty="0" smtClean="0">
                <a:latin typeface="Arial" charset="0"/>
              </a:rPr>
              <a:t>ПРОИСШЕСТВИЙ</a:t>
            </a:r>
            <a:r>
              <a:rPr lang="ru-RU" sz="3200" b="1" dirty="0">
                <a:latin typeface="Arial" charset="0"/>
              </a:rPr>
              <a:t>: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385763" y="1930400"/>
            <a:ext cx="8229600" cy="4495800"/>
          </a:xfrm>
        </p:spPr>
        <p:txBody>
          <a:bodyPr/>
          <a:lstStyle/>
          <a:p>
            <a:r>
              <a:rPr lang="ru-RU" i="1" dirty="0">
                <a:latin typeface="Arial" charset="0"/>
              </a:rPr>
              <a:t>психологические особенности детей:</a:t>
            </a:r>
          </a:p>
          <a:p>
            <a:pPr lvl="4"/>
            <a:endParaRPr lang="ru-RU" i="1" dirty="0">
              <a:latin typeface="Arial" charset="0"/>
            </a:endParaRPr>
          </a:p>
        </p:txBody>
      </p:sp>
      <p:pic>
        <p:nvPicPr>
          <p:cNvPr id="36868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038" cy="931863"/>
          </a:xfrm>
          <a:prstGeom prst="rect">
            <a:avLst/>
          </a:prstGeom>
          <a:noFill/>
        </p:spPr>
      </p:pic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468313" y="2276475"/>
            <a:ext cx="80645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i="1">
                <a:effectLst>
                  <a:outerShdw blurRad="38100" dist="38100" dir="2700000" algn="tl">
                    <a:srgbClr val="000000"/>
                  </a:outerShdw>
                </a:effectLst>
              </a:rPr>
              <a:t>ребёнок не осознаёт ответственности за собственное поведение на дороге. Не прогнозирует, к каким последствиям приведёт его поступок для других участников движения и для него лично. Собственная безопасность в условиях движения, особенно на пешеходных переходах, зачастую им недооценивается.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68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844675"/>
            <a:ext cx="8229600" cy="4495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/>
              <a:t>  </a:t>
            </a:r>
            <a:r>
              <a:rPr lang="ru-RU" sz="4000" b="1" i="1">
                <a:latin typeface="Arial" charset="0"/>
              </a:rPr>
              <a:t>Важно чтобы родители были примером для детей в соблюдении правил дорожного движения!</a:t>
            </a:r>
            <a:r>
              <a:rPr lang="ru-RU" b="1" i="1">
                <a:latin typeface="Arial" charset="0"/>
              </a:rPr>
              <a:t> </a:t>
            </a:r>
            <a:r>
              <a:rPr lang="ru-RU" i="1">
                <a:latin typeface="Arial" charset="0"/>
              </a:rPr>
              <a:t/>
            </a:r>
            <a:br>
              <a:rPr lang="ru-RU" i="1">
                <a:latin typeface="Arial" charset="0"/>
              </a:rPr>
            </a:br>
            <a:r>
              <a:rPr lang="ru-RU" i="1">
                <a:latin typeface="Arial" charset="0"/>
              </a:rPr>
              <a:t/>
            </a:r>
            <a:br>
              <a:rPr lang="ru-RU" i="1">
                <a:latin typeface="Arial" charset="0"/>
              </a:rPr>
            </a:br>
            <a:endParaRPr lang="ru-RU" i="1">
              <a:latin typeface="Arial" charset="0"/>
            </a:endParaRPr>
          </a:p>
        </p:txBody>
      </p:sp>
      <p:pic>
        <p:nvPicPr>
          <p:cNvPr id="39940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71700" cy="216217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7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479425"/>
            <a:ext cx="6347713" cy="1320800"/>
          </a:xfrm>
        </p:spPr>
        <p:txBody>
          <a:bodyPr/>
          <a:lstStyle/>
          <a:p>
            <a:r>
              <a:rPr lang="ru-RU" dirty="0">
                <a:latin typeface="Arial" charset="0"/>
              </a:rPr>
              <a:t>При выходе из дома:</a:t>
            </a:r>
            <a:r>
              <a:rPr lang="ru-RU" dirty="0"/>
              <a:t> 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844675"/>
            <a:ext cx="8229600" cy="4784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i="1" dirty="0">
                <a:latin typeface="Arial" charset="0"/>
              </a:rPr>
              <a:t>если у подъезда дома возможно движение, сразу обратите внимание ребенка, нет ли приближающегося транспорта; </a:t>
            </a:r>
          </a:p>
          <a:p>
            <a:pPr>
              <a:lnSpc>
                <a:spcPct val="90000"/>
              </a:lnSpc>
            </a:pPr>
            <a:r>
              <a:rPr lang="ru-RU" sz="2000" i="1" dirty="0">
                <a:latin typeface="Arial" charset="0"/>
              </a:rPr>
              <a:t>если у подъезда стоят транспортные средства или растут деревья, приостановите свое движение и оглядитесь – нет ли опасности. </a:t>
            </a:r>
            <a:r>
              <a:rPr lang="ru-RU" i="1" dirty="0">
                <a:latin typeface="Arial" charset="0"/>
              </a:rPr>
              <a:t/>
            </a:r>
            <a:br>
              <a:rPr lang="ru-RU" i="1" dirty="0">
                <a:latin typeface="Arial" charset="0"/>
              </a:rPr>
            </a:br>
            <a:r>
              <a:rPr lang="ru-RU" i="1" dirty="0">
                <a:latin typeface="Arial" charset="0"/>
              </a:rPr>
              <a:t/>
            </a:r>
            <a:br>
              <a:rPr lang="ru-RU" i="1" dirty="0">
                <a:latin typeface="Arial" charset="0"/>
              </a:rPr>
            </a:br>
            <a:endParaRPr lang="ru-RU" i="1" dirty="0">
              <a:latin typeface="Arial" charset="0"/>
            </a:endParaRPr>
          </a:p>
        </p:txBody>
      </p:sp>
      <p:pic>
        <p:nvPicPr>
          <p:cNvPr id="60420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63713" cy="1755775"/>
          </a:xfrm>
          <a:prstGeom prst="rect">
            <a:avLst/>
          </a:prstGeom>
          <a:noFill/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988242" y="3619992"/>
            <a:ext cx="7123184" cy="10801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ru-RU" dirty="0" smtClean="0">
                <a:latin typeface="Arial" charset="0"/>
              </a:rPr>
              <a:t>   При движении по тротуару: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68313" y="4303365"/>
            <a:ext cx="8229600" cy="1744643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ru-RU" sz="6400" i="1" dirty="0" smtClean="0">
                <a:latin typeface="Arial" charset="0"/>
              </a:rPr>
              <a:t>придерживайтесь правой стороны;</a:t>
            </a:r>
          </a:p>
          <a:p>
            <a:pPr fontAlgn="auto"/>
            <a:r>
              <a:rPr lang="ru-RU" sz="6400" i="1" dirty="0" smtClean="0">
                <a:latin typeface="Arial" charset="0"/>
              </a:rPr>
              <a:t>взрослый должен находиться со стороны проезжей части; </a:t>
            </a:r>
          </a:p>
          <a:p>
            <a:r>
              <a:rPr lang="ru-RU" sz="6400" i="1" dirty="0" smtClean="0">
                <a:latin typeface="Arial" charset="0"/>
              </a:rPr>
              <a:t>если тротуар находится рядом с дорогой, родители должны держать ребенка за руку. </a:t>
            </a:r>
            <a:br>
              <a:rPr lang="ru-RU" sz="6400" i="1" dirty="0" smtClean="0">
                <a:latin typeface="Arial" charset="0"/>
              </a:rPr>
            </a:br>
            <a:endParaRPr lang="ru-RU" sz="6400" i="1" dirty="0" smtClean="0">
              <a:latin typeface="Arial" charset="0"/>
            </a:endParaRPr>
          </a:p>
          <a:p>
            <a:r>
              <a:rPr lang="ru-RU" sz="6400" i="1" dirty="0" smtClean="0">
                <a:latin typeface="Arial" charset="0"/>
              </a:rPr>
              <a:t>приучите </a:t>
            </a:r>
            <a:r>
              <a:rPr lang="ru-RU" sz="6400" i="1" dirty="0">
                <a:latin typeface="Arial" charset="0"/>
              </a:rPr>
              <a:t>ребенка, идя по тротуару, внимательно наблюдать за выездом машин со двора; </a:t>
            </a:r>
          </a:p>
          <a:p>
            <a:r>
              <a:rPr lang="ru-RU" sz="6400" i="1" dirty="0">
                <a:latin typeface="Arial" charset="0"/>
              </a:rPr>
              <a:t>не приучайте детей выходить на проезжую часть; </a:t>
            </a:r>
          </a:p>
          <a:p>
            <a:r>
              <a:rPr lang="ru-RU" sz="6400" i="1" dirty="0">
                <a:latin typeface="Arial" charset="0"/>
              </a:rPr>
              <a:t>коляски и санки везите только по тротуару. </a:t>
            </a:r>
            <a:r>
              <a:rPr lang="ru-RU" sz="4500" i="1" dirty="0">
                <a:latin typeface="Arial" charset="0"/>
              </a:rPr>
              <a:t/>
            </a:r>
            <a:br>
              <a:rPr lang="ru-RU" sz="4500" i="1" dirty="0">
                <a:latin typeface="Arial" charset="0"/>
              </a:rPr>
            </a:br>
            <a:endParaRPr lang="ru-RU" sz="4500" i="1" dirty="0">
              <a:latin typeface="Arial" charset="0"/>
            </a:endParaRPr>
          </a:p>
          <a:p>
            <a:pPr fontAlgn="auto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 advClick="0" advTm="17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712" y="789671"/>
            <a:ext cx="6624736" cy="581025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" charset="0"/>
              </a:rPr>
              <a:t>Готовясь перейти дорогу:</a:t>
            </a:r>
            <a:br>
              <a:rPr lang="ru-RU" dirty="0">
                <a:latin typeface="Arial" charset="0"/>
              </a:rPr>
            </a:br>
            <a:r>
              <a:rPr lang="ru-RU" dirty="0">
                <a:latin typeface="Arial" charset="0"/>
              </a:rPr>
              <a:t/>
            </a:r>
            <a:br>
              <a:rPr lang="ru-RU" dirty="0">
                <a:latin typeface="Arial" charset="0"/>
              </a:rPr>
            </a:br>
            <a:endParaRPr lang="ru-RU" dirty="0">
              <a:latin typeface="Arial" charset="0"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755775"/>
            <a:ext cx="7330008" cy="4769569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2000" i="1" dirty="0">
                <a:latin typeface="Arial" charset="0"/>
              </a:rPr>
              <a:t>остановитесь, осмотрите проезжую часть;</a:t>
            </a:r>
          </a:p>
          <a:p>
            <a:pPr>
              <a:lnSpc>
                <a:spcPct val="90000"/>
              </a:lnSpc>
            </a:pPr>
            <a:r>
              <a:rPr lang="ru-RU" sz="2000" i="1" dirty="0">
                <a:latin typeface="Arial" charset="0"/>
              </a:rPr>
              <a:t>развивайте у ребенка наблюдательность за дорогой;</a:t>
            </a:r>
          </a:p>
          <a:p>
            <a:pPr>
              <a:lnSpc>
                <a:spcPct val="90000"/>
              </a:lnSpc>
            </a:pPr>
            <a:r>
              <a:rPr lang="ru-RU" sz="2000" i="1" dirty="0">
                <a:latin typeface="Arial" charset="0"/>
              </a:rPr>
              <a:t>подчеркивайте свои движения: поворот головы для осмотра дороги, остановку для осмотра дороги, остановку для пропуска автомобилей;</a:t>
            </a:r>
          </a:p>
          <a:p>
            <a:pPr>
              <a:lnSpc>
                <a:spcPct val="90000"/>
              </a:lnSpc>
            </a:pPr>
            <a:r>
              <a:rPr lang="ru-RU" sz="2000" i="1" dirty="0">
                <a:latin typeface="Arial" charset="0"/>
              </a:rPr>
              <a:t>учите ребенка всматриваться вдаль, различать приближающиеся машины.</a:t>
            </a:r>
            <a:r>
              <a:rPr lang="ru-RU" sz="2000" dirty="0"/>
              <a:t> </a:t>
            </a:r>
            <a:endParaRPr lang="ru-RU" sz="2000" dirty="0" smtClean="0"/>
          </a:p>
          <a:p>
            <a:pPr>
              <a:lnSpc>
                <a:spcPct val="90000"/>
              </a:lnSpc>
            </a:pPr>
            <a:r>
              <a:rPr lang="ru-RU" sz="2000" i="1" dirty="0">
                <a:latin typeface="Arial" charset="0"/>
              </a:rPr>
              <a:t>не стойте с ребенком на краю тротуара;</a:t>
            </a:r>
          </a:p>
          <a:p>
            <a:pPr>
              <a:lnSpc>
                <a:spcPct val="90000"/>
              </a:lnSpc>
            </a:pPr>
            <a:r>
              <a:rPr lang="ru-RU" sz="2000" i="1" dirty="0">
                <a:latin typeface="Arial" charset="0"/>
              </a:rPr>
              <a:t>обратите внимание ребенка на транспортное средство, готовящееся к повороту;</a:t>
            </a:r>
          </a:p>
          <a:p>
            <a:pPr>
              <a:lnSpc>
                <a:spcPct val="90000"/>
              </a:lnSpc>
            </a:pPr>
            <a:r>
              <a:rPr lang="ru-RU" sz="2000" i="1" dirty="0">
                <a:latin typeface="Arial" charset="0"/>
              </a:rPr>
              <a:t>расскажите о сигналах указателей поворота у машин;</a:t>
            </a:r>
          </a:p>
          <a:p>
            <a:pPr>
              <a:lnSpc>
                <a:spcPct val="90000"/>
              </a:lnSpc>
            </a:pPr>
            <a:r>
              <a:rPr lang="ru-RU" sz="2000" i="1" dirty="0">
                <a:latin typeface="Arial" charset="0"/>
              </a:rPr>
              <a:t>покажите, как транспортное средство останавливается у перехода, как оно движется по инерции.</a:t>
            </a:r>
            <a:endParaRPr lang="ru-RU" sz="2000" dirty="0"/>
          </a:p>
          <a:p>
            <a:pPr>
              <a:lnSpc>
                <a:spcPct val="90000"/>
              </a:lnSpc>
            </a:pPr>
            <a:endParaRPr lang="ru-RU" dirty="0"/>
          </a:p>
        </p:txBody>
      </p:sp>
      <p:pic>
        <p:nvPicPr>
          <p:cNvPr id="63492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4463"/>
            <a:ext cx="1619250" cy="1611312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7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63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3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63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634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63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63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63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66539" y="554831"/>
            <a:ext cx="8229600" cy="360362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" charset="0"/>
              </a:rPr>
              <a:t>Готовясь перейти дорогу:</a:t>
            </a:r>
            <a:r>
              <a:rPr lang="ru-RU" sz="4000" dirty="0">
                <a:latin typeface="Arial" charset="0"/>
              </a:rPr>
              <a:t/>
            </a:r>
            <a:br>
              <a:rPr lang="ru-RU" sz="4000" dirty="0">
                <a:latin typeface="Arial" charset="0"/>
              </a:rPr>
            </a:br>
            <a:endParaRPr lang="ru-RU" sz="4000" dirty="0">
              <a:latin typeface="Arial" charset="0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484313"/>
            <a:ext cx="8229600" cy="50434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i="1" dirty="0">
                <a:latin typeface="Arial" charset="0"/>
              </a:rPr>
              <a:t>не стойте с ребенком на краю тротуара;</a:t>
            </a:r>
          </a:p>
          <a:p>
            <a:pPr>
              <a:lnSpc>
                <a:spcPct val="90000"/>
              </a:lnSpc>
            </a:pPr>
            <a:r>
              <a:rPr lang="ru-RU" sz="2800" i="1" dirty="0">
                <a:latin typeface="Arial" charset="0"/>
              </a:rPr>
              <a:t>обратите внимание ребенка на транспортное средство, готовящееся к повороту;</a:t>
            </a:r>
          </a:p>
          <a:p>
            <a:pPr>
              <a:lnSpc>
                <a:spcPct val="90000"/>
              </a:lnSpc>
            </a:pPr>
            <a:r>
              <a:rPr lang="ru-RU" sz="2800" i="1" dirty="0">
                <a:latin typeface="Arial" charset="0"/>
              </a:rPr>
              <a:t>расскажите о сигналах указателей поворота у машин;</a:t>
            </a:r>
          </a:p>
          <a:p>
            <a:pPr>
              <a:lnSpc>
                <a:spcPct val="90000"/>
              </a:lnSpc>
            </a:pPr>
            <a:r>
              <a:rPr lang="ru-RU" sz="2800" i="1" dirty="0">
                <a:latin typeface="Arial" charset="0"/>
              </a:rPr>
              <a:t>покажите, как транспортное средство останавливается у перехода, как оно движется по инерции. </a:t>
            </a:r>
            <a:br>
              <a:rPr lang="ru-RU" sz="2800" i="1" dirty="0">
                <a:latin typeface="Arial" charset="0"/>
              </a:rPr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64516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76375" cy="147002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485775"/>
            <a:ext cx="8229600" cy="1143000"/>
          </a:xfrm>
        </p:spPr>
        <p:txBody>
          <a:bodyPr/>
          <a:lstStyle/>
          <a:p>
            <a:r>
              <a:rPr lang="ru-RU" sz="4000" dirty="0">
                <a:latin typeface="Arial" charset="0"/>
              </a:rPr>
              <a:t>При переходе проезжей части: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628775"/>
            <a:ext cx="8229600" cy="5445125"/>
          </a:xfrm>
        </p:spPr>
        <p:txBody>
          <a:bodyPr/>
          <a:lstStyle/>
          <a:p>
            <a:r>
              <a:rPr lang="ru-RU" sz="2800" i="1">
                <a:latin typeface="Arial" charset="0"/>
              </a:rPr>
              <a:t>не переходите улицу под углом, объясните ребенку, что так хуже видно дорогу;</a:t>
            </a:r>
          </a:p>
          <a:p>
            <a:r>
              <a:rPr lang="ru-RU" sz="2800" i="1">
                <a:latin typeface="Arial" charset="0"/>
              </a:rPr>
              <a:t>не выходите на проезжую часть с ребенком из-за транспорта или кустов, не осмотрев предварительно улицу;</a:t>
            </a:r>
          </a:p>
          <a:p>
            <a:r>
              <a:rPr lang="ru-RU" sz="2800" i="1">
                <a:latin typeface="Arial" charset="0"/>
              </a:rPr>
              <a:t>не торопитесь перейти дорогу, если на другой стороне вы увидели друзей, нужный автобус, приучите ребенка, что это опасно. </a:t>
            </a:r>
            <a:br>
              <a:rPr lang="ru-RU" sz="2800" i="1">
                <a:latin typeface="Arial" charset="0"/>
              </a:rPr>
            </a:br>
            <a:r>
              <a:rPr lang="ru-RU" sz="2800" i="1">
                <a:latin typeface="Arial" charset="0"/>
              </a:rPr>
              <a:t/>
            </a:r>
            <a:br>
              <a:rPr lang="ru-RU" sz="2800" i="1">
                <a:latin typeface="Arial" charset="0"/>
              </a:rPr>
            </a:br>
            <a:endParaRPr lang="ru-RU" sz="2800" i="1">
              <a:latin typeface="Arial" charset="0"/>
            </a:endParaRPr>
          </a:p>
        </p:txBody>
      </p:sp>
      <p:pic>
        <p:nvPicPr>
          <p:cNvPr id="66564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16013" cy="11112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521232"/>
            <a:ext cx="8229600" cy="1143000"/>
          </a:xfrm>
        </p:spPr>
        <p:txBody>
          <a:bodyPr/>
          <a:lstStyle/>
          <a:p>
            <a:r>
              <a:rPr lang="ru-RU" sz="4000" dirty="0">
                <a:latin typeface="Arial" charset="0"/>
              </a:rPr>
              <a:t>При переходе проезжей части: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916113"/>
            <a:ext cx="8229600" cy="4495800"/>
          </a:xfrm>
        </p:spPr>
        <p:txBody>
          <a:bodyPr/>
          <a:lstStyle/>
          <a:p>
            <a:r>
              <a:rPr lang="ru-RU" sz="2800" i="1">
                <a:latin typeface="Arial" charset="0"/>
              </a:rPr>
              <a:t>при переходе по нерегулируемому перекрестку учите ребенка внимательно следить за началом движения транспорта;</a:t>
            </a:r>
          </a:p>
          <a:p>
            <a:r>
              <a:rPr lang="ru-RU" sz="2800" i="1">
                <a:latin typeface="Arial" charset="0"/>
              </a:rPr>
              <a:t>объясните ребенку, что даже на дороге, где мало машин, переходить надо осторожно, так как машина может выехать со двора, из переулка. </a:t>
            </a:r>
            <a:br>
              <a:rPr lang="ru-RU" sz="2800" i="1">
                <a:latin typeface="Arial" charset="0"/>
              </a:rPr>
            </a:br>
            <a:r>
              <a:rPr lang="ru-RU" sz="2800"/>
              <a:t/>
            </a:r>
            <a:br>
              <a:rPr lang="ru-RU" sz="2800"/>
            </a:br>
            <a:endParaRPr lang="ru-RU" sz="2800"/>
          </a:p>
        </p:txBody>
      </p:sp>
      <p:pic>
        <p:nvPicPr>
          <p:cNvPr id="67588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16013" cy="11128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529421"/>
            <a:ext cx="6347713" cy="1320800"/>
          </a:xfrm>
        </p:spPr>
        <p:txBody>
          <a:bodyPr/>
          <a:lstStyle/>
          <a:p>
            <a:r>
              <a:rPr lang="ru-RU" sz="4000" dirty="0">
                <a:latin typeface="Arial" charset="0"/>
              </a:rPr>
              <a:t>При посадке и высадке из транспорта</a:t>
            </a:r>
            <a:r>
              <a:rPr lang="ru-RU" sz="4000" dirty="0"/>
              <a:t>: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204788" y="1844675"/>
            <a:ext cx="8939212" cy="57896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i="1">
                <a:latin typeface="Arial" charset="0"/>
              </a:rPr>
              <a:t>выходите первыми, впереди ребенка, иначе ребенок может упасть, выбежать на проезжую часть; </a:t>
            </a:r>
          </a:p>
          <a:p>
            <a:pPr>
              <a:lnSpc>
                <a:spcPct val="90000"/>
              </a:lnSpc>
            </a:pPr>
            <a:r>
              <a:rPr lang="ru-RU" sz="2800" i="1">
                <a:latin typeface="Arial" charset="0"/>
              </a:rPr>
              <a:t>подходите для посадки к двери только после полной остановки; </a:t>
            </a:r>
          </a:p>
          <a:p>
            <a:pPr>
              <a:lnSpc>
                <a:spcPct val="90000"/>
              </a:lnSpc>
            </a:pPr>
            <a:r>
              <a:rPr lang="ru-RU" sz="2800" i="1">
                <a:latin typeface="Arial" charset="0"/>
              </a:rPr>
              <a:t>не садитесь в транспорт в последний момент (может прищемить дверями); </a:t>
            </a:r>
          </a:p>
          <a:p>
            <a:pPr>
              <a:lnSpc>
                <a:spcPct val="90000"/>
              </a:lnSpc>
            </a:pPr>
            <a:r>
              <a:rPr lang="ru-RU" sz="2800" i="1">
                <a:latin typeface="Arial" charset="0"/>
              </a:rPr>
              <a:t>приучите ребенка быть внимательным в зоне остановки – это опасное место (плохой обзор дороги, пассажиры могут вытолкнуть ребенка на дорогу). </a:t>
            </a:r>
            <a:br>
              <a:rPr lang="ru-RU" sz="2800" i="1">
                <a:latin typeface="Arial" charset="0"/>
              </a:rPr>
            </a:br>
            <a:r>
              <a:rPr lang="ru-RU" sz="2800"/>
              <a:t/>
            </a:r>
            <a:br>
              <a:rPr lang="ru-RU" sz="2800"/>
            </a:br>
            <a:endParaRPr lang="ru-RU" sz="2800"/>
          </a:p>
        </p:txBody>
      </p:sp>
      <p:pic>
        <p:nvPicPr>
          <p:cNvPr id="68612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547813" cy="154146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23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692696"/>
            <a:ext cx="7078241" cy="1440904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Arial" charset="0"/>
              </a:rPr>
              <a:t>СОБЛЮДАТЬ ПРАВИЛА НЕОБХОДИМО И В АВТОМОБИЛЕ. 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996952"/>
            <a:ext cx="8229600" cy="273630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	</a:t>
            </a:r>
            <a:r>
              <a:rPr lang="ru-RU" sz="2400" dirty="0" smtClean="0"/>
              <a:t> </a:t>
            </a:r>
            <a:r>
              <a:rPr lang="ru-RU" sz="2400" i="1" dirty="0">
                <a:latin typeface="Arial" charset="0"/>
              </a:rPr>
              <a:t>Здесь перед вами открывается обширное поле деятельности, так как примерно каждый третий ребёнок, ставший жертвой дорожно-транспортного происшествия, находился в качестве пассажира в автомобиле. Это доказывает, как важно соблюдать следующие правила: 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</a:t>
            </a:r>
            <a:endParaRPr lang="ru-RU" sz="2000" i="1" dirty="0">
              <a:latin typeface="Arial" charset="0"/>
            </a:endParaRPr>
          </a:p>
        </p:txBody>
      </p:sp>
      <p:pic>
        <p:nvPicPr>
          <p:cNvPr id="70660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63713" cy="175577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476672"/>
            <a:ext cx="8229600" cy="1453480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Arial" charset="0"/>
              </a:rPr>
              <a:t>СОБЛЮДАТЬ ПРАВИЛА НЕОБХОДИМО </a:t>
            </a:r>
            <a:r>
              <a:rPr lang="ru-RU" sz="4000" dirty="0" smtClean="0">
                <a:latin typeface="Arial" charset="0"/>
              </a:rPr>
              <a:t/>
            </a:r>
            <a:br>
              <a:rPr lang="ru-RU" sz="4000" dirty="0" smtClean="0">
                <a:latin typeface="Arial" charset="0"/>
              </a:rPr>
            </a:br>
            <a:r>
              <a:rPr lang="ru-RU" sz="4000" dirty="0" smtClean="0">
                <a:latin typeface="Arial" charset="0"/>
              </a:rPr>
              <a:t>И </a:t>
            </a:r>
            <a:r>
              <a:rPr lang="ru-RU" sz="4000" dirty="0">
                <a:latin typeface="Arial" charset="0"/>
              </a:rPr>
              <a:t>В АВТОМОБИЛЕ:</a:t>
            </a:r>
            <a:r>
              <a:rPr lang="ru-RU" sz="4000" dirty="0"/>
              <a:t> 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550840"/>
            <a:ext cx="8229600" cy="4307160"/>
          </a:xfrm>
        </p:spPr>
        <p:txBody>
          <a:bodyPr>
            <a:normAutofit fontScale="85000" lnSpcReduction="10000"/>
          </a:bodyPr>
          <a:lstStyle/>
          <a:p>
            <a:pPr algn="just" fontAlgn="auto">
              <a:lnSpc>
                <a:spcPct val="110000"/>
              </a:lnSpc>
              <a:spcBef>
                <a:spcPts val="0"/>
              </a:spcBef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Самые важные пассажиры в вашем автомобиле - это дети: непредсказуемые, непоседливые, и для того, чтобы обеспечить им надёжность и комфорт, у каждого из родителей, у кого есть авто, должно быть автокресло.</a:t>
            </a:r>
          </a:p>
          <a:p>
            <a:pPr algn="just" fontAlgn="auto">
              <a:lnSpc>
                <a:spcPct val="120000"/>
              </a:lnSpc>
              <a:spcBef>
                <a:spcPts val="0"/>
              </a:spcBef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 первую очередь – автокресло, это безопасность ребёнка во время движения машины. И конечно же автокресло - это спокойствие родителей, ведь в автокресле ребёнок сидит чётко и не может ёрзать, и лазить по задним сидениям, следовательно, родители могут быть спокойными.</a:t>
            </a:r>
          </a:p>
          <a:p>
            <a:pPr algn="just" fontAlgn="auto">
              <a:lnSpc>
                <a:spcPct val="120000"/>
              </a:lnSpc>
              <a:spcBef>
                <a:spcPts val="0"/>
              </a:spcBef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Согласно ПДД, а ещё технике безопасности, автокресло необходимо для ребёнка. От аварий не застрахован никто.</a:t>
            </a:r>
          </a:p>
          <a:p>
            <a:endParaRPr lang="ru-RU" i="1" dirty="0" smtClean="0">
              <a:latin typeface="Arial" charset="0"/>
            </a:endParaRPr>
          </a:p>
          <a:p>
            <a:endParaRPr lang="ru-RU" i="1" dirty="0">
              <a:latin typeface="Arial" charset="0"/>
            </a:endParaRPr>
          </a:p>
        </p:txBody>
      </p:sp>
      <p:pic>
        <p:nvPicPr>
          <p:cNvPr id="71684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95513" cy="218598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6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1619672" y="332656"/>
            <a:ext cx="7128519" cy="5688632"/>
          </a:xfrm>
        </p:spPr>
        <p:txBody>
          <a:bodyPr>
            <a:noAutofit/>
          </a:bodyPr>
          <a:lstStyle/>
          <a:p>
            <a:r>
              <a:rPr lang="en-US" sz="2400" i="1" dirty="0" smtClean="0"/>
              <a:t> </a:t>
            </a:r>
            <a:r>
              <a:rPr lang="ru-RU" sz="2400" dirty="0" smtClean="0"/>
              <a:t>За </a:t>
            </a:r>
            <a:r>
              <a:rPr lang="ru-RU" sz="2400" dirty="0"/>
              <a:t>4 месяца 2020 года на дорогах </a:t>
            </a:r>
            <a:r>
              <a:rPr lang="ru-RU" sz="2400" dirty="0" smtClean="0"/>
              <a:t>Республики Татарстан с </a:t>
            </a:r>
            <a:r>
              <a:rPr lang="ru-RU" sz="2400" dirty="0"/>
              <a:t>участием детей до 16 лет зарегистрировано 91 дорожно-транспортное происшествие, в них 4 ребенка погибли и 101 получил ранения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Анализ </a:t>
            </a:r>
            <a:r>
              <a:rPr lang="ru-RU" sz="2400" dirty="0"/>
              <a:t>статистических данных показывает, что почти треть всех ДТП с участием детей в возрасте до 16 лет происходит в летние месяцы. Так, в период с июня по август 2019 года произошло 151 ДТП, в которых 4 ребенка погибли (всего в 2019 году погибло 19 детей) и 158 детей пострадали. Доля таких ДТП от общего количества зарегистрированных в течение года составляет 27%. </a:t>
            </a:r>
          </a:p>
        </p:txBody>
      </p:sp>
      <p:pic>
        <p:nvPicPr>
          <p:cNvPr id="25604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71700" cy="2162175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323528" y="692696"/>
            <a:ext cx="7818072" cy="541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ct val="120000"/>
              </a:lnSpc>
              <a:spcBef>
                <a:spcPts val="0"/>
              </a:spcBef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8379" y="692696"/>
            <a:ext cx="74580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/>
          </a:p>
          <a:p>
            <a:r>
              <a:rPr lang="ru-RU" i="1" dirty="0" smtClean="0"/>
              <a:t>пристёгиваться </a:t>
            </a:r>
            <a:r>
              <a:rPr lang="ru-RU" i="1" dirty="0"/>
              <a:t>ремнями необходимо абсолютно всем! В том числе и в чужом автомобиле, и при езде на короткие расстояния. Если это правило автоматически выполняется взрослыми, то оно легко войдёт у ребёнка в постоянную привычку. </a:t>
            </a:r>
          </a:p>
          <a:p>
            <a:endParaRPr lang="ru-RU" i="1" dirty="0" smtClean="0"/>
          </a:p>
          <a:p>
            <a:r>
              <a:rPr lang="ru-RU" i="1" dirty="0" smtClean="0"/>
              <a:t>если </a:t>
            </a:r>
            <a:r>
              <a:rPr lang="ru-RU" i="1" dirty="0"/>
              <a:t>это возможно, дети должны занимать самые безопасные места в автомобиле: середину или правую часть заднего сиденья, так как с него можно безопасно выйти прямо на тротуар. </a:t>
            </a:r>
          </a:p>
          <a:p>
            <a:endParaRPr lang="ru-RU" i="1" dirty="0" smtClean="0"/>
          </a:p>
          <a:p>
            <a:r>
              <a:rPr lang="ru-RU" i="1" dirty="0" smtClean="0"/>
              <a:t>как </a:t>
            </a:r>
            <a:r>
              <a:rPr lang="ru-RU" i="1" dirty="0"/>
              <a:t>водитель или пассажир вы тоже постоянно являете пример для подражания. Не будьте агрессивны по отношению к другим участникам движения, не обрушивайте на них поток проклятий. Вместо этого объясните конкретно, в чём их ошибка. Используйте различные ситуации для объяснения правил дорожного движения, спокойно признавайте и свои собственные ошибки.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086507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620688"/>
            <a:ext cx="6347713" cy="1320800"/>
          </a:xfrm>
        </p:spPr>
        <p:txBody>
          <a:bodyPr/>
          <a:lstStyle/>
          <a:p>
            <a:r>
              <a:rPr lang="ru-RU" sz="5400" dirty="0">
                <a:latin typeface="Arial" charset="0"/>
              </a:rPr>
              <a:t>Помните!</a:t>
            </a:r>
            <a:r>
              <a:rPr lang="ru-RU" dirty="0"/>
              <a:t> 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i="1">
                <a:latin typeface="Arial" charset="0"/>
              </a:rPr>
              <a:t>    </a:t>
            </a:r>
            <a:r>
              <a:rPr lang="ru-RU" i="1">
                <a:latin typeface="Arial" charset="0"/>
              </a:rPr>
              <a:t>Ребенок учится законам улицы, беря пример с вас – родителей, других взрослых. Пусть ваш пример учит дисциплинированному поведению на улице не только вашего ребенка, но и других детей.</a:t>
            </a:r>
            <a:br>
              <a:rPr lang="ru-RU" i="1">
                <a:latin typeface="Arial" charset="0"/>
              </a:rPr>
            </a:br>
            <a:r>
              <a:rPr lang="ru-RU" i="1">
                <a:latin typeface="Arial" charset="0"/>
              </a:rPr>
              <a:t>Старайтесь сделать все возможное, чтобы оградить детей от несчастных случаев на дорогах!</a:t>
            </a:r>
            <a:br>
              <a:rPr lang="ru-RU" i="1">
                <a:latin typeface="Arial" charset="0"/>
              </a:rPr>
            </a:br>
            <a:r>
              <a:rPr lang="ru-RU" sz="2400"/>
              <a:t/>
            </a:r>
            <a:br>
              <a:rPr lang="ru-RU" sz="2400"/>
            </a:br>
            <a:endParaRPr lang="ru-RU" sz="2400"/>
          </a:p>
        </p:txBody>
      </p:sp>
      <p:pic>
        <p:nvPicPr>
          <p:cNvPr id="76808" name="Picture 8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547813" cy="15414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88913"/>
            <a:ext cx="8229600" cy="5907087"/>
          </a:xfrm>
          <a:noFill/>
          <a:ln/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ru-RU" sz="7200" b="1" i="1" dirty="0">
                <a:latin typeface="Arial" charset="0"/>
              </a:rPr>
              <a:t>СПАСИБО ЗА ВНИМАНИЕ !</a:t>
            </a:r>
          </a:p>
          <a:p>
            <a:pPr algn="r">
              <a:buFont typeface="Wingdings" pitchFamily="2" charset="2"/>
              <a:buNone/>
            </a:pPr>
            <a:endParaRPr lang="ru-RU" sz="7200" b="1" i="1" dirty="0">
              <a:latin typeface="Arial" charset="0"/>
            </a:endParaRPr>
          </a:p>
          <a:p>
            <a:pPr algn="r">
              <a:buFont typeface="Wingdings" pitchFamily="2" charset="2"/>
              <a:buNone/>
            </a:pPr>
            <a:endParaRPr lang="ru-RU" sz="2000" b="1" i="1" dirty="0">
              <a:latin typeface="Arial" charset="0"/>
            </a:endParaRPr>
          </a:p>
          <a:p>
            <a:pPr algn="r">
              <a:buFont typeface="Wingdings" pitchFamily="2" charset="2"/>
              <a:buNone/>
            </a:pPr>
            <a:endParaRPr lang="ru-RU" sz="2000" b="1" i="1" dirty="0">
              <a:latin typeface="Arial" charset="0"/>
            </a:endParaRPr>
          </a:p>
          <a:p>
            <a:pPr algn="r">
              <a:buFont typeface="Wingdings" pitchFamily="2" charset="2"/>
              <a:buNone/>
            </a:pPr>
            <a:endParaRPr lang="ru-RU" sz="2800" b="1" i="1" dirty="0">
              <a:latin typeface="Arial" charset="0"/>
            </a:endParaRPr>
          </a:p>
          <a:p>
            <a:pPr algn="r">
              <a:buFont typeface="Wingdings" pitchFamily="2" charset="2"/>
              <a:buNone/>
            </a:pPr>
            <a:endParaRPr lang="ru-RU" sz="7200" b="1" i="1" dirty="0">
              <a:latin typeface="Arial" charset="0"/>
            </a:endParaRPr>
          </a:p>
        </p:txBody>
      </p:sp>
      <p:pic>
        <p:nvPicPr>
          <p:cNvPr id="77831" name="Picture 7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55875" cy="254476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0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125538"/>
            <a:ext cx="8229600" cy="43910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i="1"/>
              <a:t>   </a:t>
            </a:r>
            <a:r>
              <a:rPr lang="ru-RU" sz="2800" i="1">
                <a:latin typeface="Arial" charset="0"/>
              </a:rPr>
              <a:t>Проанализировав дорожно-транспортные происшествия, в которых пострадали дети, установлено, что     80 % происшествий произошли в радиусе одного километра от их дома. То есть в тех местах, где ребята должны были бы хорошо знать условия движения транспорта, места пешеходных переходов, установки светофоров, заведомо опасные участки.</a:t>
            </a:r>
          </a:p>
          <a:p>
            <a:endParaRPr lang="ru-RU" sz="2400">
              <a:latin typeface="Arial" charset="0"/>
            </a:endParaRPr>
          </a:p>
        </p:txBody>
      </p:sp>
      <p:pic>
        <p:nvPicPr>
          <p:cNvPr id="26628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0"/>
            <a:ext cx="1763713" cy="17573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360363"/>
            <a:ext cx="8229600" cy="1143000"/>
          </a:xfrm>
        </p:spPr>
        <p:txBody>
          <a:bodyPr/>
          <a:lstStyle/>
          <a:p>
            <a:r>
              <a:rPr lang="ru-RU" sz="3200" b="1" dirty="0">
                <a:latin typeface="Arial" charset="0"/>
              </a:rPr>
              <a:t>ПРИЧИНЫ ДОРОЖНО –     ТРАНСПОРТНЫХ ПРОИСШЕСТВИЙ: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idx="1"/>
          </p:nvPr>
        </p:nvSpPr>
        <p:spPr>
          <a:xfrm>
            <a:off x="539750" y="1773238"/>
            <a:ext cx="8229600" cy="4495800"/>
          </a:xfrm>
        </p:spPr>
        <p:txBody>
          <a:bodyPr/>
          <a:lstStyle/>
          <a:p>
            <a:r>
              <a:rPr lang="ru-RU" sz="2800" i="1" dirty="0">
                <a:latin typeface="Arial" charset="0"/>
              </a:rPr>
              <a:t>выход на проезжую часть в неустановленном месте перед близко идущим транспортом (мало кто из наших детей имеет привычку останавливаться перед переходом проезжей части, внимательно её осматривать с поворотом головы и контролировать ситуацию слева и справа во время движения). </a:t>
            </a:r>
          </a:p>
          <a:p>
            <a:endParaRPr lang="ru-RU" i="1" dirty="0">
              <a:latin typeface="Arial" charset="0"/>
            </a:endParaRPr>
          </a:p>
        </p:txBody>
      </p:sp>
      <p:pic>
        <p:nvPicPr>
          <p:cNvPr id="27656" name="Picture 8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038" cy="9318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620688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Arial" charset="0"/>
              </a:rPr>
              <a:t>ПРИЧИНЫ ДОРОЖНО –     ТРАНСПОРТНЫХ ПРОИСШЕСТВИЙ: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400" i="1" dirty="0">
                <a:latin typeface="Arial" charset="0"/>
              </a:rPr>
              <a:t>выход на проезжую часть из-за </a:t>
            </a:r>
            <a:r>
              <a:rPr lang="ru-RU" sz="2400" i="1" dirty="0" smtClean="0">
                <a:latin typeface="Arial" charset="0"/>
              </a:rPr>
              <a:t>автобуса или </a:t>
            </a:r>
            <a:r>
              <a:rPr lang="ru-RU" sz="2400" i="1" dirty="0">
                <a:latin typeface="Arial" charset="0"/>
              </a:rPr>
              <a:t>другого препятствия (наши дети не привыкли идти к пешеходному переходу, выйдя из транспортного средства или осматривать проезжую часть, прежде чем выйти из-за кустарника или сугробов). </a:t>
            </a:r>
          </a:p>
          <a:p>
            <a:endParaRPr lang="ru-RU" i="1" dirty="0">
              <a:latin typeface="Arial" charset="0"/>
            </a:endParaRPr>
          </a:p>
        </p:txBody>
      </p:sp>
      <p:pic>
        <p:nvPicPr>
          <p:cNvPr id="31748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038" cy="93186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1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692696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Arial" charset="0"/>
              </a:rPr>
              <a:t>ПРИЧИНЫ ДОРОЖНО –     ТРАНСПОРТНЫХ ПРОИСШЕСТВИЙ: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400" i="1" dirty="0">
                <a:latin typeface="Arial" charset="0"/>
              </a:rPr>
              <a:t>игра на проезжей части (наши дети привыкли, что вся свободная территория – место для игр); </a:t>
            </a:r>
          </a:p>
          <a:p>
            <a:r>
              <a:rPr lang="ru-RU" sz="2400" i="1" dirty="0">
                <a:latin typeface="Arial" charset="0"/>
              </a:rPr>
              <a:t>ходьба по проезжей части (даже при наличии рядом тротуара большая часть детей имеет привычку идти по проезжей части, при этом чаще всего со всевозможными нарушениями). </a:t>
            </a:r>
          </a:p>
          <a:p>
            <a:endParaRPr lang="ru-RU" i="1" dirty="0">
              <a:latin typeface="Arial" charset="0"/>
            </a:endParaRPr>
          </a:p>
        </p:txBody>
      </p:sp>
      <p:pic>
        <p:nvPicPr>
          <p:cNvPr id="32772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038" cy="9318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4224" y="637575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Arial" charset="0"/>
              </a:rPr>
              <a:t>ПРИЧИНЫ ДОРОЖНО –     ТРАНСПОРТНЫХ ПРОИСШЕСТВИЙ: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i="1">
                <a:latin typeface="Arial" charset="0"/>
              </a:rPr>
              <a:t>физиологические особенности детей:</a:t>
            </a:r>
          </a:p>
        </p:txBody>
      </p:sp>
      <p:pic>
        <p:nvPicPr>
          <p:cNvPr id="33796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038" cy="931863"/>
          </a:xfrm>
          <a:prstGeom prst="rect">
            <a:avLst/>
          </a:prstGeom>
          <a:noFill/>
        </p:spPr>
      </p:pic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792163" y="2379663"/>
            <a:ext cx="835183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Char char="•"/>
            </a:pPr>
            <a:r>
              <a:rPr lang="ru-RU" sz="32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ребёнок до 8 лет ещё плохо распознаёт источник звуков (он не всегда может определить направление, откуда доносится шум), и слышит только те звуки, которые ему интересны;</a:t>
            </a:r>
          </a:p>
          <a:p>
            <a:pPr marL="342900" indent="-342900">
              <a:buFontTx/>
              <a:buChar char="•"/>
            </a:pPr>
            <a:r>
              <a:rPr lang="ru-RU" sz="32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поле зрения ребёнка гораздо </a:t>
            </a:r>
            <a:r>
              <a:rPr lang="ru-RU" sz="32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хуже</a:t>
            </a:r>
            <a:r>
              <a:rPr lang="ru-RU" sz="32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, чем у взрослого, сектор обзора ребёнка намного меньше.</a:t>
            </a:r>
            <a:r>
              <a:rPr lang="ru-RU" sz="3200" i="1" dirty="0"/>
              <a:t>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620688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Arial" charset="0"/>
              </a:rPr>
              <a:t>ПРИЧИНЫ ДОРОЖНО –     ТРАНСПОРТНЫХ ПРОИСШЕСТВИЙ: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09600" indent="-609600">
              <a:lnSpc>
                <a:spcPct val="80000"/>
              </a:lnSpc>
            </a:pPr>
            <a:r>
              <a:rPr lang="ru-RU" sz="2800" b="1" i="1">
                <a:latin typeface="Arial" charset="0"/>
              </a:rPr>
              <a:t>физиологические особенности детей:</a:t>
            </a:r>
          </a:p>
          <a:p>
            <a:pPr marL="609600" indent="-609600">
              <a:lnSpc>
                <a:spcPct val="80000"/>
              </a:lnSpc>
            </a:pPr>
            <a:endParaRPr lang="ru-RU" sz="2400" b="1" i="1">
              <a:latin typeface="Arial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2400" i="1">
                <a:latin typeface="Arial" charset="0"/>
              </a:rPr>
              <a:t>Реакция у ребёнка по сравнению со взрослыми значительно замедленная. Времени, чтобы отреагировать на опасность, нужно значительно больше. У взрослого пешехода на то, чтобы воспринять обстановку, обдумать её, принять решение и действовать, уходит примерно 0,8 – 1 сек. Ребёнку требуется для этого 3-4 секунды. Ребёнок не в состоянии на бегу сразу же остановиться, поэтому на сигнал автомобиля он реагирует со значительным опозданием. Даже, чтобы отличить движущуюся машину от стоящей, семилетнему ребёнку требуется до 4 секунд, а взрослому на это нужно лишь четверть секунды.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2400" i="1">
              <a:latin typeface="Arial" charset="0"/>
            </a:endParaRPr>
          </a:p>
        </p:txBody>
      </p:sp>
      <p:pic>
        <p:nvPicPr>
          <p:cNvPr id="34820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038" cy="931863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620688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Arial" charset="0"/>
              </a:rPr>
              <a:t>ПРИЧИНЫ ДОРОЖНО –     ТРАНСПОРТНЫХ ПРОИСШЕСТВИЙ: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i="1">
                <a:latin typeface="Arial" charset="0"/>
              </a:rPr>
              <a:t>Психологические особенности детей:</a:t>
            </a:r>
          </a:p>
          <a:p>
            <a:pPr>
              <a:buFont typeface="Wingdings" pitchFamily="2" charset="2"/>
              <a:buNone/>
            </a:pPr>
            <a:r>
              <a:rPr lang="ru-RU" sz="2800" i="1">
                <a:latin typeface="Arial" charset="0"/>
              </a:rPr>
              <a:t>    внимание ребёнка сосредоточенно на том, что он делает. Заметив предмет или человека, который привлекает его внимание, ребёнок может устремиться к ним, забыв обо всём на свете. Догнать приятеля, уже перешедшего на другую сторону дороги, или подобрать уже укатившийся мячик для ребёнка гораздо важнее, чем надвигающаяся машина. </a:t>
            </a:r>
            <a:endParaRPr lang="ru-RU" sz="2800" i="1" u="sng">
              <a:latin typeface="Arial" charset="0"/>
            </a:endParaRPr>
          </a:p>
          <a:p>
            <a:endParaRPr lang="ru-RU" sz="2800" i="1">
              <a:latin typeface="Arial" charset="0"/>
            </a:endParaRPr>
          </a:p>
          <a:p>
            <a:endParaRPr lang="ru-RU" sz="2800"/>
          </a:p>
        </p:txBody>
      </p:sp>
      <p:pic>
        <p:nvPicPr>
          <p:cNvPr id="35844" name="Picture 4" descr="bd07304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038" cy="9318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330</TotalTime>
  <Words>1171</Words>
  <Application>Microsoft Office PowerPoint</Application>
  <PresentationFormat>Экран (4:3)</PresentationFormat>
  <Paragraphs>82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Times New Roman</vt:lpstr>
      <vt:lpstr>Trebuchet MS</vt:lpstr>
      <vt:lpstr>Wingdings</vt:lpstr>
      <vt:lpstr>Wingdings 3</vt:lpstr>
      <vt:lpstr>Грань</vt:lpstr>
      <vt:lpstr>РОДИТЕЛЯМ -  О ПРАВИЛАХ ДОРОЖНОГО ДВИЖЕНИЯ</vt:lpstr>
      <vt:lpstr>Презентация PowerPoint</vt:lpstr>
      <vt:lpstr>Презентация PowerPoint</vt:lpstr>
      <vt:lpstr>ПРИЧИНЫ ДОРОЖНО –     ТРАНСПОРТНЫХ ПРОИСШЕСТВИЙ:</vt:lpstr>
      <vt:lpstr>ПРИЧИНЫ ДОРОЖНО –     ТРАНСПОРТНЫХ ПРОИСШЕСТВИЙ:</vt:lpstr>
      <vt:lpstr>ПРИЧИНЫ ДОРОЖНО –     ТРАНСПОРТНЫХ ПРОИСШЕСТВИЙ:</vt:lpstr>
      <vt:lpstr>ПРИЧИНЫ ДОРОЖНО –     ТРАНСПОРТНЫХ ПРОИСШЕСТВИЙ:</vt:lpstr>
      <vt:lpstr>ПРИЧИНЫ ДОРОЖНО –     ТРАНСПОРТНЫХ ПРОИСШЕСТВИЙ:</vt:lpstr>
      <vt:lpstr>ПРИЧИНЫ ДОРОЖНО –     ТРАНСПОРТНЫХ ПРОИСШЕСТВИЙ:</vt:lpstr>
      <vt:lpstr>ПРИЧИНЫ ДОРОЖНО –     ТРАНСПОРТНЫХ ПРОИСШЕСТВИЙ:</vt:lpstr>
      <vt:lpstr>Презентация PowerPoint</vt:lpstr>
      <vt:lpstr>При выходе из дома: </vt:lpstr>
      <vt:lpstr>Готовясь перейти дорогу:  </vt:lpstr>
      <vt:lpstr>Готовясь перейти дорогу: </vt:lpstr>
      <vt:lpstr>При переходе проезжей части:</vt:lpstr>
      <vt:lpstr>При переходе проезжей части:</vt:lpstr>
      <vt:lpstr>При посадке и высадке из транспорта:</vt:lpstr>
      <vt:lpstr>СОБЛЮДАТЬ ПРАВИЛА НЕОБХОДИМО И В АВТОМОБИЛЕ. </vt:lpstr>
      <vt:lpstr>СОБЛЮДАТЬ ПРАВИЛА НЕОБХОДИМО  И В АВТОМОБИЛЕ: </vt:lpstr>
      <vt:lpstr>Презентация PowerPoint</vt:lpstr>
      <vt:lpstr>Помните! 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РОДИТЕЛЯМ -  О ПРАВИЛАХ ДОРОЖНОГО ДВИЖЕНИЯ</dc:title>
  <dc:creator>Н.И.Владыкина</dc:creator>
  <cp:lastModifiedBy>111</cp:lastModifiedBy>
  <cp:revision>12</cp:revision>
  <dcterms:created xsi:type="dcterms:W3CDTF">2010-04-17T10:46:23Z</dcterms:created>
  <dcterms:modified xsi:type="dcterms:W3CDTF">2020-06-25T07:14:05Z</dcterms:modified>
</cp:coreProperties>
</file>